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Resolutions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99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Resolution?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012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“A resolution is a document that contains all the issues that the committee wants to solve and the proposed solutions to that issue.”</a:t>
            </a:r>
          </a:p>
          <a:p>
            <a:r>
              <a:rPr lang="en-US" dirty="0"/>
              <a:t>Drafted during unmoderated caucus</a:t>
            </a:r>
          </a:p>
          <a:p>
            <a:r>
              <a:rPr lang="en-US" dirty="0"/>
              <a:t>During voting bloc, resolutions will be reviewed, voted on, and potentially passed if it receives a majority vote</a:t>
            </a:r>
          </a:p>
          <a:p>
            <a:pPr lvl="3"/>
            <a:r>
              <a:rPr lang="en-US" dirty="0"/>
              <a:t>Committees generally will allow multiple to pass</a:t>
            </a:r>
          </a:p>
          <a:p>
            <a:r>
              <a:rPr lang="en-US" dirty="0"/>
              <a:t>Written by sponsors, and supported by signatories</a:t>
            </a:r>
          </a:p>
          <a:p>
            <a:pPr lvl="1"/>
            <a:r>
              <a:rPr lang="en-US" dirty="0"/>
              <a:t>Signatories may/may not support it, but wish to see it discussed further on the floor</a:t>
            </a:r>
          </a:p>
          <a:p>
            <a:r>
              <a:rPr lang="en-US" dirty="0"/>
              <a:t>Composed of 3 sections, the heading, the pre-ambulatory clauses, and the operative clauses</a:t>
            </a:r>
          </a:p>
          <a:p>
            <a:r>
              <a:rPr lang="en-US" dirty="0"/>
              <a:t>Make sure you become very familiar with writing resolutions: a good solution cannot be put into play without a good resolution!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8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006222"/>
          </a:xfrm>
        </p:spPr>
        <p:txBody>
          <a:bodyPr/>
          <a:lstStyle/>
          <a:p>
            <a:r>
              <a:rPr lang="en-US" dirty="0"/>
              <a:t>Contains the Committee name, sponsors, signatories, and the topic</a:t>
            </a:r>
          </a:p>
          <a:p>
            <a:r>
              <a:rPr lang="en-US" dirty="0"/>
              <a:t>Conferences generally require a minimum amount of signatories to be achieved in order for a resolution to be presented</a:t>
            </a:r>
          </a:p>
          <a:p>
            <a:pPr lvl="2"/>
            <a:r>
              <a:rPr lang="en-US" dirty="0"/>
              <a:t>This requires consensus building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308" y="4022411"/>
            <a:ext cx="7601208" cy="130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83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Freeform 4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182880" y="6061223"/>
            <a:ext cx="855156" cy="506277"/>
          </a:xfrm>
          <a:custGeom>
            <a:avLst/>
            <a:gdLst>
              <a:gd name="connsiteX0" fmla="*/ 0 w 855156"/>
              <a:gd name="connsiteY0" fmla="*/ 506277 h 506277"/>
              <a:gd name="connsiteX1" fmla="*/ 509169 w 855156"/>
              <a:gd name="connsiteY1" fmla="*/ 505572 h 506277"/>
              <a:gd name="connsiteX2" fmla="*/ 599864 w 855156"/>
              <a:gd name="connsiteY2" fmla="*/ 505572 h 506277"/>
              <a:gd name="connsiteX3" fmla="*/ 614121 w 855156"/>
              <a:gd name="connsiteY3" fmla="*/ 500804 h 506277"/>
              <a:gd name="connsiteX4" fmla="*/ 619102 w 855156"/>
              <a:gd name="connsiteY4" fmla="*/ 496035 h 506277"/>
              <a:gd name="connsiteX5" fmla="*/ 848071 w 855156"/>
              <a:gd name="connsiteY5" fmla="*/ 267092 h 506277"/>
              <a:gd name="connsiteX6" fmla="*/ 848071 w 855156"/>
              <a:gd name="connsiteY6" fmla="*/ 238480 h 506277"/>
              <a:gd name="connsiteX7" fmla="*/ 619102 w 855156"/>
              <a:gd name="connsiteY7" fmla="*/ 9537 h 506277"/>
              <a:gd name="connsiteX8" fmla="*/ 614121 w 855156"/>
              <a:gd name="connsiteY8" fmla="*/ 4769 h 506277"/>
              <a:gd name="connsiteX9" fmla="*/ 599864 w 855156"/>
              <a:gd name="connsiteY9" fmla="*/ 0 h 506277"/>
              <a:gd name="connsiteX10" fmla="*/ 509169 w 855156"/>
              <a:gd name="connsiteY10" fmla="*/ 0 h 506277"/>
              <a:gd name="connsiteX11" fmla="*/ 0 w 855156"/>
              <a:gd name="connsiteY11" fmla="*/ 144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5156" h="506277">
                <a:moveTo>
                  <a:pt x="0" y="506277"/>
                </a:moveTo>
                <a:lnTo>
                  <a:pt x="509169" y="505572"/>
                </a:lnTo>
                <a:lnTo>
                  <a:pt x="599864" y="505572"/>
                </a:lnTo>
                <a:cubicBezTo>
                  <a:pt x="604673" y="505572"/>
                  <a:pt x="609483" y="500804"/>
                  <a:pt x="614121" y="500804"/>
                </a:cubicBezTo>
                <a:cubicBezTo>
                  <a:pt x="614121" y="496035"/>
                  <a:pt x="619102" y="496035"/>
                  <a:pt x="619102" y="496035"/>
                </a:cubicBezTo>
                <a:lnTo>
                  <a:pt x="848071" y="267092"/>
                </a:lnTo>
                <a:cubicBezTo>
                  <a:pt x="857518" y="257555"/>
                  <a:pt x="857518" y="248018"/>
                  <a:pt x="848071" y="238480"/>
                </a:cubicBezTo>
                <a:lnTo>
                  <a:pt x="619102" y="9537"/>
                </a:lnTo>
                <a:cubicBezTo>
                  <a:pt x="617556" y="7914"/>
                  <a:pt x="615667" y="6392"/>
                  <a:pt x="614121" y="4769"/>
                </a:cubicBezTo>
                <a:cubicBezTo>
                  <a:pt x="609483" y="0"/>
                  <a:pt x="604673" y="0"/>
                  <a:pt x="599864" y="0"/>
                </a:cubicBezTo>
                <a:lnTo>
                  <a:pt x="509169" y="0"/>
                </a:lnTo>
                <a:lnTo>
                  <a:pt x="0" y="14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892" y="2620536"/>
            <a:ext cx="6022477" cy="23529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en-US" dirty="0"/>
              <a:t>Pre-ambulatory Clauses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700"/>
              <a:t>States all the issues the committee wants to solve</a:t>
            </a:r>
          </a:p>
          <a:p>
            <a:pPr>
              <a:lnSpc>
                <a:spcPct val="80000"/>
              </a:lnSpc>
            </a:pPr>
            <a:r>
              <a:rPr lang="en-US" sz="1700"/>
              <a:t>Reminds committees why committees are trying to solve this issue, and emphasizes past international action</a:t>
            </a:r>
          </a:p>
          <a:p>
            <a:pPr>
              <a:lnSpc>
                <a:spcPct val="80000"/>
              </a:lnSpc>
            </a:pPr>
            <a:r>
              <a:rPr lang="en-US" sz="1700"/>
              <a:t>Can include:</a:t>
            </a:r>
          </a:p>
          <a:p>
            <a:pPr lvl="1">
              <a:lnSpc>
                <a:spcPct val="80000"/>
              </a:lnSpc>
            </a:pPr>
            <a:r>
              <a:rPr lang="en-US" sz="1700"/>
              <a:t>Past UN/regional committee action</a:t>
            </a:r>
          </a:p>
          <a:p>
            <a:pPr lvl="1">
              <a:lnSpc>
                <a:spcPct val="80000"/>
              </a:lnSpc>
            </a:pPr>
            <a:r>
              <a:rPr lang="en-US" sz="1700"/>
              <a:t>References to other documents</a:t>
            </a:r>
          </a:p>
          <a:p>
            <a:pPr lvl="1">
              <a:lnSpc>
                <a:spcPct val="80000"/>
              </a:lnSpc>
            </a:pPr>
            <a:r>
              <a:rPr lang="en-US" sz="1700"/>
              <a:t>Statements by officials (UN Secretary General, Presidents)</a:t>
            </a:r>
          </a:p>
          <a:p>
            <a:pPr lvl="1">
              <a:lnSpc>
                <a:spcPct val="80000"/>
              </a:lnSpc>
            </a:pPr>
            <a:r>
              <a:rPr lang="en-US" sz="1700"/>
              <a:t>General background statements about the issue (i.e. statistics)</a:t>
            </a:r>
          </a:p>
          <a:p>
            <a:pPr>
              <a:lnSpc>
                <a:spcPct val="80000"/>
              </a:lnSpc>
            </a:pPr>
            <a:r>
              <a:rPr lang="en-US" sz="1700"/>
              <a:t>Clauses end with commas</a:t>
            </a:r>
          </a:p>
          <a:p>
            <a:pPr>
              <a:lnSpc>
                <a:spcPct val="80000"/>
              </a:lnSpc>
            </a:pP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1926503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Freeform 4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182880" y="6061223"/>
            <a:ext cx="855156" cy="506277"/>
          </a:xfrm>
          <a:custGeom>
            <a:avLst/>
            <a:gdLst>
              <a:gd name="connsiteX0" fmla="*/ 0 w 855156"/>
              <a:gd name="connsiteY0" fmla="*/ 506277 h 506277"/>
              <a:gd name="connsiteX1" fmla="*/ 509169 w 855156"/>
              <a:gd name="connsiteY1" fmla="*/ 505572 h 506277"/>
              <a:gd name="connsiteX2" fmla="*/ 599864 w 855156"/>
              <a:gd name="connsiteY2" fmla="*/ 505572 h 506277"/>
              <a:gd name="connsiteX3" fmla="*/ 614121 w 855156"/>
              <a:gd name="connsiteY3" fmla="*/ 500804 h 506277"/>
              <a:gd name="connsiteX4" fmla="*/ 619102 w 855156"/>
              <a:gd name="connsiteY4" fmla="*/ 496035 h 506277"/>
              <a:gd name="connsiteX5" fmla="*/ 848071 w 855156"/>
              <a:gd name="connsiteY5" fmla="*/ 267092 h 506277"/>
              <a:gd name="connsiteX6" fmla="*/ 848071 w 855156"/>
              <a:gd name="connsiteY6" fmla="*/ 238480 h 506277"/>
              <a:gd name="connsiteX7" fmla="*/ 619102 w 855156"/>
              <a:gd name="connsiteY7" fmla="*/ 9537 h 506277"/>
              <a:gd name="connsiteX8" fmla="*/ 614121 w 855156"/>
              <a:gd name="connsiteY8" fmla="*/ 4769 h 506277"/>
              <a:gd name="connsiteX9" fmla="*/ 599864 w 855156"/>
              <a:gd name="connsiteY9" fmla="*/ 0 h 506277"/>
              <a:gd name="connsiteX10" fmla="*/ 509169 w 855156"/>
              <a:gd name="connsiteY10" fmla="*/ 0 h 506277"/>
              <a:gd name="connsiteX11" fmla="*/ 0 w 855156"/>
              <a:gd name="connsiteY11" fmla="*/ 144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5156" h="506277">
                <a:moveTo>
                  <a:pt x="0" y="506277"/>
                </a:moveTo>
                <a:lnTo>
                  <a:pt x="509169" y="505572"/>
                </a:lnTo>
                <a:lnTo>
                  <a:pt x="599864" y="505572"/>
                </a:lnTo>
                <a:cubicBezTo>
                  <a:pt x="604673" y="505572"/>
                  <a:pt x="609483" y="500804"/>
                  <a:pt x="614121" y="500804"/>
                </a:cubicBezTo>
                <a:cubicBezTo>
                  <a:pt x="614121" y="496035"/>
                  <a:pt x="619102" y="496035"/>
                  <a:pt x="619102" y="496035"/>
                </a:cubicBezTo>
                <a:lnTo>
                  <a:pt x="848071" y="267092"/>
                </a:lnTo>
                <a:cubicBezTo>
                  <a:pt x="857518" y="257555"/>
                  <a:pt x="857518" y="248018"/>
                  <a:pt x="848071" y="238480"/>
                </a:cubicBezTo>
                <a:lnTo>
                  <a:pt x="619102" y="9537"/>
                </a:lnTo>
                <a:cubicBezTo>
                  <a:pt x="617556" y="7914"/>
                  <a:pt x="615667" y="6392"/>
                  <a:pt x="614121" y="4769"/>
                </a:cubicBezTo>
                <a:cubicBezTo>
                  <a:pt x="609483" y="0"/>
                  <a:pt x="604673" y="0"/>
                  <a:pt x="599864" y="0"/>
                </a:cubicBezTo>
                <a:lnTo>
                  <a:pt x="509169" y="0"/>
                </a:lnTo>
                <a:lnTo>
                  <a:pt x="0" y="14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543" y="1554148"/>
            <a:ext cx="6953577" cy="3424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 dirty="0"/>
              <a:t>Operative Clauses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en-US"/>
              <a:t>State the solutions to the issue</a:t>
            </a:r>
          </a:p>
          <a:p>
            <a:r>
              <a:rPr lang="en-US"/>
              <a:t>Clauses are numbered </a:t>
            </a:r>
          </a:p>
          <a:p>
            <a:r>
              <a:rPr lang="en-US"/>
              <a:t>Strategies: Include more detail, and answer the who, what, when, where, why, and how to the issue</a:t>
            </a:r>
          </a:p>
          <a:p>
            <a:r>
              <a:rPr lang="en-US"/>
              <a:t>Each clause ends with a semi-colon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46214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</TotalTime>
  <Words>152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Wisp</vt:lpstr>
      <vt:lpstr>Resolutions</vt:lpstr>
      <vt:lpstr>What is a Resolution?</vt:lpstr>
      <vt:lpstr>Heading</vt:lpstr>
      <vt:lpstr>Pre-ambulatory Clauses</vt:lpstr>
      <vt:lpstr>Operative Clauses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Resolutions</dc:title>
  <dc:creator>Joseph Chen</dc:creator>
  <cp:lastModifiedBy>JOSEPH CHEN (811030)</cp:lastModifiedBy>
  <cp:revision>2</cp:revision>
  <dcterms:created xsi:type="dcterms:W3CDTF">2016-12-09T18:50:04Z</dcterms:created>
  <dcterms:modified xsi:type="dcterms:W3CDTF">2017-08-12T15:41:22Z</dcterms:modified>
</cp:coreProperties>
</file>